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sldIdLst>
    <p:sldId id="256" r:id="rId2"/>
    <p:sldId id="257" r:id="rId3"/>
    <p:sldId id="258" r:id="rId4"/>
    <p:sldId id="264" r:id="rId5"/>
    <p:sldId id="259" r:id="rId6"/>
    <p:sldId id="260" r:id="rId7"/>
    <p:sldId id="267" r:id="rId8"/>
    <p:sldId id="261" r:id="rId9"/>
    <p:sldId id="268" r:id="rId10"/>
    <p:sldId id="266" r:id="rId11"/>
    <p:sldId id="263"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6" d="100"/>
          <a:sy n="96" d="100"/>
        </p:scale>
        <p:origin x="1233" y="5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86529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02705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69617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9468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96399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23021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22791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5406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32323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2773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82812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41984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35967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38469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72522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4481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9/3/2025</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76108898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Harvard Artifacts Explorer</a:t>
            </a:r>
          </a:p>
        </p:txBody>
      </p:sp>
      <p:sp>
        <p:nvSpPr>
          <p:cNvPr id="3" name="Subtitle 2"/>
          <p:cNvSpPr>
            <a:spLocks noGrp="1"/>
          </p:cNvSpPr>
          <p:nvPr>
            <p:ph type="subTitle" idx="1"/>
          </p:nvPr>
        </p:nvSpPr>
        <p:spPr/>
        <p:txBody>
          <a:bodyPr/>
          <a:lstStyle/>
          <a:p>
            <a:r>
              <a:rPr dirty="0"/>
              <a:t>By Anubriya Baskaran</a:t>
            </a:r>
          </a:p>
          <a:p>
            <a:r>
              <a:rPr dirty="0"/>
              <a:t> Project Submission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EF9B-42BB-3BA6-F25C-0A10DDDA6FC7}"/>
              </a:ext>
            </a:extLst>
          </p:cNvPr>
          <p:cNvSpPr>
            <a:spLocks noGrp="1"/>
          </p:cNvSpPr>
          <p:nvPr>
            <p:ph type="title"/>
          </p:nvPr>
        </p:nvSpPr>
        <p:spPr/>
        <p:txBody>
          <a:bodyPr/>
          <a:lstStyle/>
          <a:p>
            <a:r>
              <a:rPr lang="en-US" dirty="0"/>
              <a:t>Results and Analysis</a:t>
            </a:r>
            <a:endParaRPr lang="en-IN" dirty="0"/>
          </a:p>
        </p:txBody>
      </p:sp>
      <p:sp>
        <p:nvSpPr>
          <p:cNvPr id="3" name="Content Placeholder 2">
            <a:extLst>
              <a:ext uri="{FF2B5EF4-FFF2-40B4-BE49-F238E27FC236}">
                <a16:creationId xmlns:a16="http://schemas.microsoft.com/office/drawing/2014/main" id="{A807D21F-67DF-AC10-4EB5-A3CFF7BB474F}"/>
              </a:ext>
            </a:extLst>
          </p:cNvPr>
          <p:cNvSpPr>
            <a:spLocks noGrp="1"/>
          </p:cNvSpPr>
          <p:nvPr>
            <p:ph idx="1"/>
          </p:nvPr>
        </p:nvSpPr>
        <p:spPr/>
        <p:txBody>
          <a:bodyPr/>
          <a:lstStyle/>
          <a:p>
            <a:r>
              <a:rPr lang="en-US" dirty="0"/>
              <a:t>The project successfully demonstrates how real-world datasets can be fetched, stored, and analyzed interactively. </a:t>
            </a:r>
            <a:endParaRPr lang="en-IN" dirty="0"/>
          </a:p>
          <a:p>
            <a:r>
              <a:rPr lang="en-US" dirty="0"/>
              <a:t>Key findings include:</a:t>
            </a:r>
            <a:br>
              <a:rPr lang="en-US" dirty="0"/>
            </a:br>
            <a:r>
              <a:rPr lang="en-US" dirty="0"/>
              <a:t>- The database contains thousands of artifacts across multiple cultures, centuries, and classifications.</a:t>
            </a:r>
            <a:br>
              <a:rPr lang="en-US" dirty="0"/>
            </a:br>
            <a:r>
              <a:rPr lang="en-US" dirty="0"/>
              <a:t>- Byzantine and Egyptian artifacts are richly represented.</a:t>
            </a:r>
            <a:br>
              <a:rPr lang="en-US" dirty="0"/>
            </a:br>
            <a:r>
              <a:rPr lang="en-US" dirty="0"/>
              <a:t>- Colors like Grey, Red, and Blue dominate in artifact imagery.</a:t>
            </a:r>
            <a:br>
              <a:rPr lang="en-US" dirty="0"/>
            </a:br>
            <a:r>
              <a:rPr lang="en-US" dirty="0"/>
              <a:t>- Join-based queries reveal detailed relationships between metadata, media, and color usage.</a:t>
            </a:r>
            <a:endParaRPr lang="en-IN" dirty="0"/>
          </a:p>
          <a:p>
            <a:pPr marL="0" indent="0">
              <a:buNone/>
            </a:pPr>
            <a:endParaRPr lang="en-IN" dirty="0"/>
          </a:p>
        </p:txBody>
      </p:sp>
    </p:spTree>
    <p:extLst>
      <p:ext uri="{BB962C8B-B14F-4D97-AF65-F5344CB8AC3E}">
        <p14:creationId xmlns:p14="http://schemas.microsoft.com/office/powerpoint/2010/main" val="2332088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rPr dirty="0"/>
              <a:t>The Harvard Artifacts Explorer successfully integrates API data collection, database storage, and interactive SQL queries. </a:t>
            </a:r>
            <a:endParaRPr lang="en-IN" dirty="0"/>
          </a:p>
          <a:p>
            <a:r>
              <a:rPr dirty="0"/>
              <a:t>It provides valuable insights into cultural heritage collections and serves as a beginner-friendly project for data exploration.</a:t>
            </a:r>
            <a:endParaRPr lang="en-IN" dirty="0"/>
          </a:p>
          <a:p>
            <a:r>
              <a:rPr lang="en-US" dirty="0"/>
              <a:t>This project can be extended further with advanced visualizations, deployment, and predictive analytics.</a:t>
            </a:r>
            <a:endParaRPr lang="en-IN"/>
          </a:p>
          <a:p>
            <a:pPr marL="0" indent="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a:t>
            </a:r>
          </a:p>
        </p:txBody>
      </p:sp>
      <p:sp>
        <p:nvSpPr>
          <p:cNvPr id="3" name="Content Placeholder 2"/>
          <p:cNvSpPr>
            <a:spLocks noGrp="1"/>
          </p:cNvSpPr>
          <p:nvPr>
            <p:ph idx="1"/>
          </p:nvPr>
        </p:nvSpPr>
        <p:spPr>
          <a:xfrm>
            <a:off x="609599" y="1674744"/>
            <a:ext cx="6347714" cy="4366620"/>
          </a:xfrm>
        </p:spPr>
        <p:txBody>
          <a:bodyPr/>
          <a:lstStyle/>
          <a:p>
            <a:r>
              <a:rPr dirty="0"/>
              <a:t>This project explores the Harvard Artifacts dataset using the Harvard Art Museums API. It fetches artifact classifications, allows users to insert data into an SQLite database, and execute SQL queries via a </a:t>
            </a:r>
            <a:r>
              <a:rPr dirty="0" err="1"/>
              <a:t>Streamlit</a:t>
            </a:r>
            <a:r>
              <a:rPr dirty="0"/>
              <a:t> interface.</a:t>
            </a:r>
          </a:p>
        </p:txBody>
      </p:sp>
      <p:pic>
        <p:nvPicPr>
          <p:cNvPr id="5" name="Picture 4">
            <a:extLst>
              <a:ext uri="{FF2B5EF4-FFF2-40B4-BE49-F238E27FC236}">
                <a16:creationId xmlns:a16="http://schemas.microsoft.com/office/drawing/2014/main" id="{DADCDC41-8B4E-8F5A-3B81-74C3F7869175}"/>
              </a:ext>
            </a:extLst>
          </p:cNvPr>
          <p:cNvPicPr>
            <a:picLocks noChangeAspect="1"/>
          </p:cNvPicPr>
          <p:nvPr/>
        </p:nvPicPr>
        <p:blipFill>
          <a:blip r:embed="rId2"/>
          <a:stretch>
            <a:fillRect/>
          </a:stretch>
        </p:blipFill>
        <p:spPr>
          <a:xfrm>
            <a:off x="1331844" y="3304760"/>
            <a:ext cx="5009322" cy="31308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Objectives</a:t>
            </a:r>
          </a:p>
        </p:txBody>
      </p:sp>
      <p:sp>
        <p:nvSpPr>
          <p:cNvPr id="3" name="Content Placeholder 2"/>
          <p:cNvSpPr>
            <a:spLocks noGrp="1"/>
          </p:cNvSpPr>
          <p:nvPr>
            <p:ph idx="1"/>
          </p:nvPr>
        </p:nvSpPr>
        <p:spPr>
          <a:xfrm>
            <a:off x="609599" y="1381540"/>
            <a:ext cx="6347714" cy="4659824"/>
          </a:xfrm>
        </p:spPr>
        <p:txBody>
          <a:bodyPr/>
          <a:lstStyle/>
          <a:p>
            <a:r>
              <a:rPr dirty="0"/>
              <a:t>Fetch and display artifact classifications</a:t>
            </a:r>
          </a:p>
          <a:p>
            <a:r>
              <a:rPr dirty="0"/>
              <a:t>Store metadata, media, and colors in SQLite</a:t>
            </a:r>
          </a:p>
          <a:p>
            <a:r>
              <a:rPr dirty="0"/>
              <a:t>Allow users to insert new records</a:t>
            </a:r>
          </a:p>
          <a:p>
            <a:r>
              <a:rPr dirty="0"/>
              <a:t>Provide a SQL query explorer with 30 queries</a:t>
            </a:r>
          </a:p>
          <a:p>
            <a:r>
              <a:rPr lang="en-IN" dirty="0"/>
              <a:t>D</a:t>
            </a:r>
            <a:r>
              <a:rPr dirty="0" err="1"/>
              <a:t>erive</a:t>
            </a:r>
            <a:r>
              <a:rPr dirty="0"/>
              <a:t> insights with DIY queries</a:t>
            </a:r>
          </a:p>
        </p:txBody>
      </p:sp>
      <p:pic>
        <p:nvPicPr>
          <p:cNvPr id="5" name="Picture 4">
            <a:extLst>
              <a:ext uri="{FF2B5EF4-FFF2-40B4-BE49-F238E27FC236}">
                <a16:creationId xmlns:a16="http://schemas.microsoft.com/office/drawing/2014/main" id="{D5E92592-FDEA-2063-DB69-DDE238EF01B6}"/>
              </a:ext>
            </a:extLst>
          </p:cNvPr>
          <p:cNvPicPr>
            <a:picLocks noChangeAspect="1"/>
          </p:cNvPicPr>
          <p:nvPr/>
        </p:nvPicPr>
        <p:blipFill>
          <a:blip r:embed="rId2"/>
          <a:stretch>
            <a:fillRect/>
          </a:stretch>
        </p:blipFill>
        <p:spPr>
          <a:xfrm>
            <a:off x="1331843" y="3502331"/>
            <a:ext cx="5297557" cy="33109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9B2D-E39F-D19D-5B72-4DCF715E2B5B}"/>
              </a:ext>
            </a:extLst>
          </p:cNvPr>
          <p:cNvSpPr>
            <a:spLocks noGrp="1"/>
          </p:cNvSpPr>
          <p:nvPr>
            <p:ph type="title"/>
          </p:nvPr>
        </p:nvSpPr>
        <p:spPr/>
        <p:txBody>
          <a:bodyPr/>
          <a:lstStyle/>
          <a:p>
            <a:r>
              <a:rPr lang="en-US" dirty="0"/>
              <a:t>Tools and Technologies Used</a:t>
            </a:r>
            <a:endParaRPr lang="en-IN" dirty="0"/>
          </a:p>
        </p:txBody>
      </p:sp>
      <p:sp>
        <p:nvSpPr>
          <p:cNvPr id="3" name="Content Placeholder 2">
            <a:extLst>
              <a:ext uri="{FF2B5EF4-FFF2-40B4-BE49-F238E27FC236}">
                <a16:creationId xmlns:a16="http://schemas.microsoft.com/office/drawing/2014/main" id="{9D224A64-E468-26E5-807F-CC17D638DAE7}"/>
              </a:ext>
            </a:extLst>
          </p:cNvPr>
          <p:cNvSpPr>
            <a:spLocks noGrp="1"/>
          </p:cNvSpPr>
          <p:nvPr>
            <p:ph idx="1"/>
          </p:nvPr>
        </p:nvSpPr>
        <p:spPr/>
        <p:txBody>
          <a:bodyPr/>
          <a:lstStyle/>
          <a:p>
            <a:r>
              <a:rPr lang="en-US" dirty="0"/>
              <a:t>Programming Language: Python</a:t>
            </a:r>
          </a:p>
          <a:p>
            <a:r>
              <a:rPr lang="en-US" dirty="0"/>
              <a:t>Framework: </a:t>
            </a:r>
            <a:r>
              <a:rPr lang="en-US" dirty="0" err="1"/>
              <a:t>Streamlit</a:t>
            </a:r>
            <a:endParaRPr lang="en-US" dirty="0"/>
          </a:p>
          <a:p>
            <a:r>
              <a:rPr lang="en-US" dirty="0"/>
              <a:t>Database: SQLite</a:t>
            </a:r>
          </a:p>
          <a:p>
            <a:r>
              <a:rPr lang="en-US" dirty="0"/>
              <a:t>API: Harvard Art Museums API</a:t>
            </a:r>
          </a:p>
          <a:p>
            <a:r>
              <a:rPr lang="en-US" dirty="0"/>
              <a:t>Libraries: pandas, requests, sqlite3, time</a:t>
            </a:r>
          </a:p>
          <a:p>
            <a:r>
              <a:rPr lang="en-US" dirty="0"/>
              <a:t>Documentation Tools: MS Word, MS PowerPoint</a:t>
            </a:r>
            <a:endParaRPr lang="en-IN" dirty="0"/>
          </a:p>
          <a:p>
            <a:endParaRPr lang="en-IN" dirty="0"/>
          </a:p>
        </p:txBody>
      </p:sp>
    </p:spTree>
    <p:extLst>
      <p:ext uri="{BB962C8B-B14F-4D97-AF65-F5344CB8AC3E}">
        <p14:creationId xmlns:p14="http://schemas.microsoft.com/office/powerpoint/2010/main" val="56523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Architecture</a:t>
            </a:r>
          </a:p>
        </p:txBody>
      </p:sp>
      <p:sp>
        <p:nvSpPr>
          <p:cNvPr id="3" name="Content Placeholder 2"/>
          <p:cNvSpPr>
            <a:spLocks noGrp="1"/>
          </p:cNvSpPr>
          <p:nvPr>
            <p:ph idx="1"/>
          </p:nvPr>
        </p:nvSpPr>
        <p:spPr/>
        <p:txBody>
          <a:bodyPr/>
          <a:lstStyle/>
          <a:p>
            <a:r>
              <a:rPr lang="en-US" dirty="0"/>
              <a:t>Data is fetched from the Harvard Art Museums API.</a:t>
            </a:r>
          </a:p>
          <a:p>
            <a:r>
              <a:rPr lang="en-US" dirty="0"/>
              <a:t>Data is filtered to select only classifications with more than 2500 objects.</a:t>
            </a:r>
          </a:p>
          <a:p>
            <a:r>
              <a:rPr lang="en-US" dirty="0"/>
              <a:t>Selected classifications are explored by fetching artifacts (metadata, media, colors).</a:t>
            </a:r>
          </a:p>
          <a:p>
            <a:r>
              <a:rPr lang="en-US" dirty="0"/>
              <a:t>Data is stored in SQLite tables (</a:t>
            </a:r>
            <a:r>
              <a:rPr lang="en-US" dirty="0" err="1"/>
              <a:t>artifact_metadata</a:t>
            </a:r>
            <a:r>
              <a:rPr lang="en-US" dirty="0"/>
              <a:t>, </a:t>
            </a:r>
            <a:r>
              <a:rPr lang="en-US" dirty="0" err="1"/>
              <a:t>artifact_media</a:t>
            </a:r>
            <a:r>
              <a:rPr lang="en-US" dirty="0"/>
              <a:t>, </a:t>
            </a:r>
            <a:r>
              <a:rPr lang="en-US" dirty="0" err="1"/>
              <a:t>artifact_colors</a:t>
            </a:r>
            <a:r>
              <a:rPr lang="en-US" dirty="0"/>
              <a:t>).</a:t>
            </a:r>
          </a:p>
          <a:p>
            <a:r>
              <a:rPr lang="en-US" dirty="0"/>
              <a:t>Users interact via </a:t>
            </a:r>
            <a:r>
              <a:rPr lang="en-US" dirty="0" err="1"/>
              <a:t>Streamlit</a:t>
            </a:r>
            <a:r>
              <a:rPr lang="en-US" dirty="0"/>
              <a:t> interface to insert, query, and visualize data.</a:t>
            </a:r>
            <a:br>
              <a:rPr lang="en-US" dirty="0"/>
            </a:b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Database Design</a:t>
            </a:r>
          </a:p>
        </p:txBody>
      </p:sp>
      <p:sp>
        <p:nvSpPr>
          <p:cNvPr id="3" name="Content Placeholder 2"/>
          <p:cNvSpPr>
            <a:spLocks noGrp="1"/>
          </p:cNvSpPr>
          <p:nvPr>
            <p:ph idx="1"/>
          </p:nvPr>
        </p:nvSpPr>
        <p:spPr/>
        <p:txBody>
          <a:bodyPr>
            <a:normAutofit/>
          </a:bodyPr>
          <a:lstStyle/>
          <a:p>
            <a:r>
              <a:rPr dirty="0"/>
              <a:t>Table 1: </a:t>
            </a:r>
            <a:r>
              <a:rPr dirty="0" err="1"/>
              <a:t>artifact_metadata</a:t>
            </a:r>
            <a:endParaRPr dirty="0"/>
          </a:p>
          <a:p>
            <a:r>
              <a:rPr lang="en-US" dirty="0"/>
              <a:t>Stores general metadata such as title, culture, period, century, medium, department, classification, etc.</a:t>
            </a:r>
            <a:endParaRPr lang="en-IN" dirty="0"/>
          </a:p>
          <a:p>
            <a:r>
              <a:rPr dirty="0"/>
              <a:t>Table 2: </a:t>
            </a:r>
            <a:r>
              <a:rPr dirty="0" err="1"/>
              <a:t>artifact_media</a:t>
            </a:r>
            <a:endParaRPr dirty="0"/>
          </a:p>
          <a:p>
            <a:r>
              <a:rPr lang="en-US" dirty="0"/>
              <a:t>Stores media-related data such as </a:t>
            </a:r>
            <a:r>
              <a:rPr lang="en-US" dirty="0" err="1"/>
              <a:t>imagecount</a:t>
            </a:r>
            <a:r>
              <a:rPr lang="en-US" dirty="0"/>
              <a:t>, </a:t>
            </a:r>
            <a:r>
              <a:rPr lang="en-US" dirty="0" err="1"/>
              <a:t>mediacount</a:t>
            </a:r>
            <a:r>
              <a:rPr lang="en-US" dirty="0"/>
              <a:t>, </a:t>
            </a:r>
            <a:r>
              <a:rPr lang="en-US" dirty="0" err="1"/>
              <a:t>colorcount</a:t>
            </a:r>
            <a:r>
              <a:rPr lang="en-US" dirty="0"/>
              <a:t>, rank, and date ranges.</a:t>
            </a:r>
          </a:p>
          <a:p>
            <a:r>
              <a:rPr dirty="0"/>
              <a:t>Table 3: </a:t>
            </a:r>
            <a:r>
              <a:rPr dirty="0" err="1"/>
              <a:t>artifact_colors</a:t>
            </a:r>
            <a:endParaRPr dirty="0"/>
          </a:p>
          <a:p>
            <a:r>
              <a:rPr lang="en-US" dirty="0"/>
              <a:t>Stores extracted colors, hues, coverage percentages, and CSS3 representations.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94CD-78C7-0EDD-D787-7852CF03CDC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DFBA231-D03E-889A-390F-247E1EB70F52}"/>
              </a:ext>
            </a:extLst>
          </p:cNvPr>
          <p:cNvPicPr>
            <a:picLocks noGrp="1" noChangeAspect="1"/>
          </p:cNvPicPr>
          <p:nvPr>
            <p:ph idx="1"/>
          </p:nvPr>
        </p:nvPicPr>
        <p:blipFill>
          <a:blip r:embed="rId2"/>
          <a:stretch>
            <a:fillRect/>
          </a:stretch>
        </p:blipFill>
        <p:spPr>
          <a:xfrm>
            <a:off x="231396" y="177734"/>
            <a:ext cx="4166669" cy="3489806"/>
          </a:xfrm>
        </p:spPr>
      </p:pic>
      <p:pic>
        <p:nvPicPr>
          <p:cNvPr id="7" name="Picture 6">
            <a:extLst>
              <a:ext uri="{FF2B5EF4-FFF2-40B4-BE49-F238E27FC236}">
                <a16:creationId xmlns:a16="http://schemas.microsoft.com/office/drawing/2014/main" id="{E053FB5B-153D-7F73-B565-92C72307DCAE}"/>
              </a:ext>
            </a:extLst>
          </p:cNvPr>
          <p:cNvPicPr>
            <a:picLocks noChangeAspect="1"/>
          </p:cNvPicPr>
          <p:nvPr/>
        </p:nvPicPr>
        <p:blipFill>
          <a:blip r:embed="rId3"/>
          <a:stretch>
            <a:fillRect/>
          </a:stretch>
        </p:blipFill>
        <p:spPr>
          <a:xfrm>
            <a:off x="4532243" y="212796"/>
            <a:ext cx="4432852" cy="3419682"/>
          </a:xfrm>
          <a:prstGeom prst="rect">
            <a:avLst/>
          </a:prstGeom>
        </p:spPr>
      </p:pic>
      <p:pic>
        <p:nvPicPr>
          <p:cNvPr id="9" name="Picture 8">
            <a:extLst>
              <a:ext uri="{FF2B5EF4-FFF2-40B4-BE49-F238E27FC236}">
                <a16:creationId xmlns:a16="http://schemas.microsoft.com/office/drawing/2014/main" id="{29B1865D-96E5-122F-848D-90F16682FD20}"/>
              </a:ext>
            </a:extLst>
          </p:cNvPr>
          <p:cNvPicPr>
            <a:picLocks noChangeAspect="1"/>
          </p:cNvPicPr>
          <p:nvPr/>
        </p:nvPicPr>
        <p:blipFill>
          <a:blip r:embed="rId4"/>
          <a:stretch>
            <a:fillRect/>
          </a:stretch>
        </p:blipFill>
        <p:spPr>
          <a:xfrm>
            <a:off x="173935" y="3710365"/>
            <a:ext cx="4398065" cy="2981739"/>
          </a:xfrm>
          <a:prstGeom prst="rect">
            <a:avLst/>
          </a:prstGeom>
        </p:spPr>
      </p:pic>
      <p:pic>
        <p:nvPicPr>
          <p:cNvPr id="11" name="Picture 10">
            <a:extLst>
              <a:ext uri="{FF2B5EF4-FFF2-40B4-BE49-F238E27FC236}">
                <a16:creationId xmlns:a16="http://schemas.microsoft.com/office/drawing/2014/main" id="{4260B774-CCFC-5AD2-D008-6361F229BB05}"/>
              </a:ext>
            </a:extLst>
          </p:cNvPr>
          <p:cNvPicPr>
            <a:picLocks noChangeAspect="1"/>
          </p:cNvPicPr>
          <p:nvPr/>
        </p:nvPicPr>
        <p:blipFill>
          <a:blip r:embed="rId5"/>
          <a:stretch>
            <a:fillRect/>
          </a:stretch>
        </p:blipFill>
        <p:spPr>
          <a:xfrm>
            <a:off x="4572000" y="3730246"/>
            <a:ext cx="4532243" cy="2907195"/>
          </a:xfrm>
          <a:prstGeom prst="rect">
            <a:avLst/>
          </a:prstGeom>
        </p:spPr>
      </p:pic>
    </p:spTree>
    <p:extLst>
      <p:ext uri="{BB962C8B-B14F-4D97-AF65-F5344CB8AC3E}">
        <p14:creationId xmlns:p14="http://schemas.microsoft.com/office/powerpoint/2010/main" val="757779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Queries Implemented</a:t>
            </a:r>
          </a:p>
        </p:txBody>
      </p:sp>
      <p:sp>
        <p:nvSpPr>
          <p:cNvPr id="3" name="Content Placeholder 2"/>
          <p:cNvSpPr>
            <a:spLocks noGrp="1"/>
          </p:cNvSpPr>
          <p:nvPr>
            <p:ph idx="1"/>
          </p:nvPr>
        </p:nvSpPr>
        <p:spPr/>
        <p:txBody>
          <a:bodyPr/>
          <a:lstStyle/>
          <a:p>
            <a:r>
              <a:rPr lang="en-US" dirty="0"/>
              <a:t>The application is implemented in Python with </a:t>
            </a:r>
            <a:r>
              <a:rPr lang="en-US" dirty="0" err="1"/>
              <a:t>Streamlit</a:t>
            </a:r>
            <a:r>
              <a:rPr lang="en-US" dirty="0"/>
              <a:t> providing an interactive frontend. </a:t>
            </a:r>
          </a:p>
          <a:p>
            <a:r>
              <a:rPr lang="en-US" dirty="0"/>
              <a:t>The workflow includes fetching data, splitting it into structured </a:t>
            </a:r>
            <a:r>
              <a:rPr lang="en-US" dirty="0" err="1"/>
              <a:t>DataFrames</a:t>
            </a:r>
            <a:r>
              <a:rPr lang="en-US" dirty="0"/>
              <a:t>, inserting into SQLite, and providing query execution options. </a:t>
            </a:r>
          </a:p>
          <a:p>
            <a:r>
              <a:rPr lang="en-US" dirty="0"/>
              <a:t>A dropdown-based query explorer allows users to select one of 30 SQL queries (20 predefined + 10 DIY) and view results instantly.</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ED0B-F4FF-58F1-3F22-660B80C6FEB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4B3BA4E-720A-CEA9-3936-BBAD833DA534}"/>
              </a:ext>
            </a:extLst>
          </p:cNvPr>
          <p:cNvPicPr>
            <a:picLocks noGrp="1" noChangeAspect="1"/>
          </p:cNvPicPr>
          <p:nvPr>
            <p:ph idx="1"/>
          </p:nvPr>
        </p:nvPicPr>
        <p:blipFill>
          <a:blip r:embed="rId2"/>
          <a:stretch>
            <a:fillRect/>
          </a:stretch>
        </p:blipFill>
        <p:spPr>
          <a:xfrm>
            <a:off x="151883" y="139147"/>
            <a:ext cx="4316012" cy="2697508"/>
          </a:xfrm>
        </p:spPr>
      </p:pic>
      <p:pic>
        <p:nvPicPr>
          <p:cNvPr id="7" name="Picture 6">
            <a:extLst>
              <a:ext uri="{FF2B5EF4-FFF2-40B4-BE49-F238E27FC236}">
                <a16:creationId xmlns:a16="http://schemas.microsoft.com/office/drawing/2014/main" id="{3314E88A-A58F-C795-3868-E77E5045CE33}"/>
              </a:ext>
            </a:extLst>
          </p:cNvPr>
          <p:cNvPicPr>
            <a:picLocks noChangeAspect="1"/>
          </p:cNvPicPr>
          <p:nvPr/>
        </p:nvPicPr>
        <p:blipFill>
          <a:blip r:embed="rId3"/>
          <a:stretch>
            <a:fillRect/>
          </a:stretch>
        </p:blipFill>
        <p:spPr>
          <a:xfrm>
            <a:off x="4572000" y="103739"/>
            <a:ext cx="4316013" cy="2732916"/>
          </a:xfrm>
          <a:prstGeom prst="rect">
            <a:avLst/>
          </a:prstGeom>
        </p:spPr>
      </p:pic>
      <p:pic>
        <p:nvPicPr>
          <p:cNvPr id="9" name="Picture 8">
            <a:extLst>
              <a:ext uri="{FF2B5EF4-FFF2-40B4-BE49-F238E27FC236}">
                <a16:creationId xmlns:a16="http://schemas.microsoft.com/office/drawing/2014/main" id="{D445F8A1-F2CB-0795-4502-0FD3DFAD10D4}"/>
              </a:ext>
            </a:extLst>
          </p:cNvPr>
          <p:cNvPicPr>
            <a:picLocks noChangeAspect="1"/>
          </p:cNvPicPr>
          <p:nvPr/>
        </p:nvPicPr>
        <p:blipFill>
          <a:blip r:embed="rId4"/>
          <a:stretch>
            <a:fillRect/>
          </a:stretch>
        </p:blipFill>
        <p:spPr>
          <a:xfrm>
            <a:off x="-9684" y="3286124"/>
            <a:ext cx="4477579" cy="3000375"/>
          </a:xfrm>
          <a:prstGeom prst="rect">
            <a:avLst/>
          </a:prstGeom>
        </p:spPr>
      </p:pic>
      <p:pic>
        <p:nvPicPr>
          <p:cNvPr id="11" name="Picture 10">
            <a:extLst>
              <a:ext uri="{FF2B5EF4-FFF2-40B4-BE49-F238E27FC236}">
                <a16:creationId xmlns:a16="http://schemas.microsoft.com/office/drawing/2014/main" id="{44CE511F-9A5B-5C8A-F1D5-FD0B97A01BB2}"/>
              </a:ext>
            </a:extLst>
          </p:cNvPr>
          <p:cNvPicPr>
            <a:picLocks noChangeAspect="1"/>
          </p:cNvPicPr>
          <p:nvPr/>
        </p:nvPicPr>
        <p:blipFill>
          <a:blip r:embed="rId5"/>
          <a:stretch>
            <a:fillRect/>
          </a:stretch>
        </p:blipFill>
        <p:spPr>
          <a:xfrm>
            <a:off x="4540659" y="3286125"/>
            <a:ext cx="4603341" cy="3000375"/>
          </a:xfrm>
          <a:prstGeom prst="rect">
            <a:avLst/>
          </a:prstGeom>
        </p:spPr>
      </p:pic>
    </p:spTree>
    <p:extLst>
      <p:ext uri="{BB962C8B-B14F-4D97-AF65-F5344CB8AC3E}">
        <p14:creationId xmlns:p14="http://schemas.microsoft.com/office/powerpoint/2010/main" val="39001107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30</TotalTime>
  <Words>461</Words>
  <Application>Microsoft Office PowerPoint</Application>
  <PresentationFormat>On-screen Show (4:3)</PresentationFormat>
  <Paragraphs>42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Wingdings 3</vt:lpstr>
      <vt:lpstr>Facet</vt:lpstr>
      <vt:lpstr>Harvard Artifacts Explorer</vt:lpstr>
      <vt:lpstr>Introduction</vt:lpstr>
      <vt:lpstr>Objectives</vt:lpstr>
      <vt:lpstr>Tools and Technologies Used</vt:lpstr>
      <vt:lpstr>System Architecture</vt:lpstr>
      <vt:lpstr>Database Design</vt:lpstr>
      <vt:lpstr>PowerPoint Presentation</vt:lpstr>
      <vt:lpstr>Queries Implemented</vt:lpstr>
      <vt:lpstr>PowerPoint Presentation</vt:lpstr>
      <vt:lpstr>Results and Analysis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Anubriya</dc:creator>
  <cp:keywords/>
  <dc:description>generated using python-pptx</dc:description>
  <cp:lastModifiedBy>Anubriya Baskaran</cp:lastModifiedBy>
  <cp:revision>14</cp:revision>
  <dcterms:created xsi:type="dcterms:W3CDTF">2013-01-27T09:14:16Z</dcterms:created>
  <dcterms:modified xsi:type="dcterms:W3CDTF">2025-09-03T09:31:24Z</dcterms:modified>
  <cp:category/>
</cp:coreProperties>
</file>